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ict" ContentType="image/pict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vml" ContentType="application/vnd.openxmlformats-officedocument.vmlDrawin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4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ict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6A87-7392-6A4C-8AD6-0E794D03D505}" type="datetimeFigureOut">
              <a:rPr lang="en-US" smtClean="0"/>
              <a:pPr/>
              <a:t>12/15/10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8B4E-01D2-E44E-8CF6-311C142026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6A87-7392-6A4C-8AD6-0E794D03D505}" type="datetimeFigureOut">
              <a:rPr lang="en-US" smtClean="0"/>
              <a:pPr/>
              <a:t>12/15/10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8B4E-01D2-E44E-8CF6-311C142026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6A87-7392-6A4C-8AD6-0E794D03D505}" type="datetimeFigureOut">
              <a:rPr lang="en-US" smtClean="0"/>
              <a:pPr/>
              <a:t>12/15/10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8B4E-01D2-E44E-8CF6-311C142026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6A87-7392-6A4C-8AD6-0E794D03D505}" type="datetimeFigureOut">
              <a:rPr lang="en-US" smtClean="0"/>
              <a:pPr/>
              <a:t>12/15/10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8B4E-01D2-E44E-8CF6-311C142026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6A87-7392-6A4C-8AD6-0E794D03D505}" type="datetimeFigureOut">
              <a:rPr lang="en-US" smtClean="0"/>
              <a:pPr/>
              <a:t>12/15/10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8B4E-01D2-E44E-8CF6-311C142026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6A87-7392-6A4C-8AD6-0E794D03D505}" type="datetimeFigureOut">
              <a:rPr lang="en-US" smtClean="0"/>
              <a:pPr/>
              <a:t>12/15/10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8B4E-01D2-E44E-8CF6-311C142026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6A87-7392-6A4C-8AD6-0E794D03D505}" type="datetimeFigureOut">
              <a:rPr lang="en-US" smtClean="0"/>
              <a:pPr/>
              <a:t>12/15/10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8B4E-01D2-E44E-8CF6-311C142026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6A87-7392-6A4C-8AD6-0E794D03D505}" type="datetimeFigureOut">
              <a:rPr lang="en-US" smtClean="0"/>
              <a:pPr/>
              <a:t>12/15/10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8B4E-01D2-E44E-8CF6-311C142026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6A87-7392-6A4C-8AD6-0E794D03D505}" type="datetimeFigureOut">
              <a:rPr lang="en-US" smtClean="0"/>
              <a:pPr/>
              <a:t>12/15/10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8B4E-01D2-E44E-8CF6-311C142026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6A87-7392-6A4C-8AD6-0E794D03D505}" type="datetimeFigureOut">
              <a:rPr lang="en-US" smtClean="0"/>
              <a:pPr/>
              <a:t>12/15/10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8B4E-01D2-E44E-8CF6-311C142026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6A87-7392-6A4C-8AD6-0E794D03D505}" type="datetimeFigureOut">
              <a:rPr lang="en-US" smtClean="0"/>
              <a:pPr/>
              <a:t>12/15/10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8B4E-01D2-E44E-8CF6-311C142026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C6A87-7392-6A4C-8AD6-0E794D03D505}" type="datetimeFigureOut">
              <a:rPr lang="en-US" smtClean="0"/>
              <a:pPr/>
              <a:t>12/15/10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A8B4E-01D2-E44E-8CF6-311C142026D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oleObject" Target="!OLE_LINK1" TargetMode="External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dirty="0"/>
              <a:t>M</a:t>
            </a:r>
            <a:r>
              <a:rPr lang="en-US" dirty="0" smtClean="0"/>
              <a:t>olar enthalpy of combustion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/>
              <a:t>c</a:t>
            </a:r>
            <a:r>
              <a:rPr lang="en-US" dirty="0" smtClean="0"/>
              <a:t>alorimeter</a:t>
            </a:r>
            <a:endParaRPr lang="en-US" dirty="0"/>
          </a:p>
        </p:txBody>
      </p:sp>
      <p:pic>
        <p:nvPicPr>
          <p:cNvPr id="3074" name="Picture 2" descr="(c) doc 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38438" y="1600200"/>
            <a:ext cx="3810161" cy="4027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848927" y="5681663"/>
          <a:ext cx="5486400" cy="444500"/>
        </p:xfrm>
        <a:graphic>
          <a:graphicData uri="http://schemas.openxmlformats.org/presentationml/2006/ole">
            <p:oleObj spid="_x0000_s3076" name="Document" r:id="rId4" imgW="5486400" imgH="444500" progId="Word.Document.12">
              <p:link updateAutomatic="1"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Raw data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686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77900"/>
                <a:gridCol w="3451700"/>
              </a:tblGrid>
              <a:tr h="5814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400" dirty="0">
                          <a:latin typeface="Arial"/>
                          <a:ea typeface="Times New Roman"/>
                          <a:cs typeface="Times New Roman"/>
                        </a:rPr>
                        <a:t>Volume of water in calorimeter (cm</a:t>
                      </a:r>
                      <a:r>
                        <a:rPr lang="en-GB" sz="2400" baseline="30000" dirty="0"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GB" sz="2400" dirty="0">
                          <a:latin typeface="Arial"/>
                          <a:ea typeface="Times New Roman"/>
                          <a:cs typeface="Times New Roman"/>
                        </a:rPr>
                        <a:t>)</a:t>
                      </a:r>
                      <a:endParaRPr lang="en-US" sz="2400" dirty="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400" dirty="0" smtClean="0">
                          <a:latin typeface="Arial"/>
                          <a:ea typeface="Times New Roman"/>
                          <a:cs typeface="Times New Roman"/>
                        </a:rPr>
                        <a:t>100.0</a:t>
                      </a:r>
                      <a:endParaRPr lang="en-US" sz="2400" dirty="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5814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400">
                          <a:latin typeface="Arial"/>
                          <a:ea typeface="Times New Roman"/>
                          <a:cs typeface="Times New Roman"/>
                        </a:rPr>
                        <a:t>Mass spirit burner + ethanol before burning(g)</a:t>
                      </a:r>
                      <a:endParaRPr lang="en-US" sz="24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400" dirty="0">
                          <a:latin typeface="Arial"/>
                          <a:ea typeface="Times New Roman"/>
                          <a:cs typeface="Times New Roman"/>
                        </a:rPr>
                        <a:t>18.62</a:t>
                      </a:r>
                      <a:endParaRPr lang="en-US" sz="2400" dirty="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5814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400">
                          <a:latin typeface="Arial"/>
                          <a:ea typeface="Times New Roman"/>
                          <a:cs typeface="Times New Roman"/>
                        </a:rPr>
                        <a:t>Mass spirit burner + ethanol after burning(g)</a:t>
                      </a:r>
                      <a:endParaRPr lang="en-US" sz="24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400" dirty="0">
                          <a:latin typeface="Arial"/>
                          <a:ea typeface="Times New Roman"/>
                          <a:cs typeface="Times New Roman"/>
                        </a:rPr>
                        <a:t>17.14</a:t>
                      </a:r>
                      <a:endParaRPr lang="en-US" sz="2400" dirty="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5814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400">
                          <a:latin typeface="Arial"/>
                          <a:ea typeface="Times New Roman"/>
                          <a:cs typeface="Times New Roman"/>
                        </a:rPr>
                        <a:t>Temperature at start (</a:t>
                      </a:r>
                      <a:r>
                        <a:rPr lang="en-GB" sz="2400">
                          <a:latin typeface="Arial"/>
                          <a:ea typeface="Times New Roman"/>
                          <a:cs typeface="Times New Roman"/>
                          <a:sym typeface="Symbol"/>
                        </a:rPr>
                        <a:t></a:t>
                      </a:r>
                      <a:r>
                        <a:rPr lang="en-GB" sz="2400">
                          <a:latin typeface="Arial"/>
                          <a:ea typeface="Times New Roman"/>
                          <a:cs typeface="Times New Roman"/>
                        </a:rPr>
                        <a:t>C)</a:t>
                      </a:r>
                      <a:endParaRPr lang="en-US" sz="24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400" dirty="0" smtClean="0">
                          <a:latin typeface="Arial"/>
                          <a:ea typeface="Times New Roman"/>
                          <a:cs typeface="Times New Roman"/>
                        </a:rPr>
                        <a:t>18.0</a:t>
                      </a:r>
                      <a:endParaRPr lang="en-US" sz="2400" dirty="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5814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400" dirty="0">
                          <a:latin typeface="Arial"/>
                          <a:ea typeface="Times New Roman"/>
                          <a:cs typeface="Times New Roman"/>
                        </a:rPr>
                        <a:t>Temperature at end (</a:t>
                      </a:r>
                      <a:r>
                        <a:rPr lang="en-GB" sz="2400" dirty="0">
                          <a:latin typeface="Arial"/>
                          <a:ea typeface="Times New Roman"/>
                          <a:cs typeface="Times New Roman"/>
                          <a:sym typeface="Symbol"/>
                        </a:rPr>
                        <a:t></a:t>
                      </a:r>
                      <a:r>
                        <a:rPr lang="en-GB" sz="2400" dirty="0">
                          <a:latin typeface="Arial"/>
                          <a:ea typeface="Times New Roman"/>
                          <a:cs typeface="Times New Roman"/>
                        </a:rPr>
                        <a:t>C)</a:t>
                      </a:r>
                      <a:endParaRPr lang="en-US" sz="2400" dirty="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400" dirty="0" smtClean="0">
                          <a:latin typeface="Arial"/>
                          <a:ea typeface="Times New Roman"/>
                          <a:cs typeface="Times New Roman"/>
                        </a:rPr>
                        <a:t>89.0</a:t>
                      </a:r>
                      <a:endParaRPr lang="en-US" sz="2400" dirty="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 heat released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1759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GB" dirty="0"/>
              <a:t>amount of energy released </a:t>
            </a:r>
            <a:endParaRPr lang="en-US" dirty="0"/>
          </a:p>
          <a:p>
            <a:pPr lvl="1">
              <a:buFont typeface="Arial"/>
              <a:buChar char="•"/>
            </a:pPr>
            <a:r>
              <a:rPr lang="en-GB" sz="3200" dirty="0">
                <a:solidFill>
                  <a:srgbClr val="2DA2BF"/>
                </a:solidFill>
              </a:rPr>
              <a:t>temperature rise = 89 - 18 = 71</a:t>
            </a:r>
            <a:r>
              <a:rPr lang="en-GB" sz="3200" baseline="30000" dirty="0">
                <a:solidFill>
                  <a:srgbClr val="2DA2BF"/>
                </a:solidFill>
              </a:rPr>
              <a:t>o</a:t>
            </a:r>
            <a:r>
              <a:rPr lang="en-GB" sz="3200" dirty="0">
                <a:solidFill>
                  <a:srgbClr val="2DA2BF"/>
                </a:solidFill>
              </a:rPr>
              <a:t>C</a:t>
            </a:r>
            <a:r>
              <a:rPr lang="en-GB" sz="3200" dirty="0" smtClean="0">
                <a:solidFill>
                  <a:srgbClr val="2DA2BF"/>
                </a:solidFill>
              </a:rPr>
              <a:t> </a:t>
            </a:r>
            <a:endParaRPr lang="en-US" sz="3200" dirty="0" smtClean="0">
              <a:solidFill>
                <a:srgbClr val="2DA2BF"/>
              </a:solidFill>
            </a:endParaRPr>
          </a:p>
          <a:p>
            <a:pPr lvl="1">
              <a:buFont typeface="Arial"/>
              <a:buChar char="•"/>
            </a:pPr>
            <a:r>
              <a:rPr lang="en-GB" sz="3200" dirty="0" smtClean="0">
                <a:solidFill>
                  <a:srgbClr val="2DA2BF"/>
                </a:solidFill>
              </a:rPr>
              <a:t>heat </a:t>
            </a:r>
            <a:r>
              <a:rPr lang="en-GB" sz="3200" dirty="0">
                <a:solidFill>
                  <a:srgbClr val="2DA2BF"/>
                </a:solidFill>
              </a:rPr>
              <a:t>absorbed by the water = heat released by fuel</a:t>
            </a:r>
            <a:r>
              <a:rPr lang="en-GB" sz="3200" dirty="0" smtClean="0">
                <a:solidFill>
                  <a:srgbClr val="2DA2BF"/>
                </a:solidFill>
              </a:rPr>
              <a:t> </a:t>
            </a:r>
          </a:p>
          <a:p>
            <a:pPr lvl="1">
              <a:buNone/>
            </a:pPr>
            <a:endParaRPr lang="en-GB" sz="1200" dirty="0" smtClean="0">
              <a:solidFill>
                <a:srgbClr val="2DA2BF"/>
              </a:solidFill>
            </a:endParaRPr>
          </a:p>
          <a:p>
            <a:pPr lvl="1">
              <a:buNone/>
            </a:pPr>
            <a:r>
              <a:rPr lang="en-GB" sz="3200" dirty="0" smtClean="0">
                <a:solidFill>
                  <a:srgbClr val="2DA2BF"/>
                </a:solidFill>
              </a:rPr>
              <a:t>= </a:t>
            </a:r>
            <a:r>
              <a:rPr lang="en-GB" sz="3200" dirty="0">
                <a:solidFill>
                  <a:srgbClr val="2DA2BF"/>
                </a:solidFill>
              </a:rPr>
              <a:t>mass of water </a:t>
            </a:r>
            <a:r>
              <a:rPr lang="en-GB" sz="3200" dirty="0" err="1">
                <a:solidFill>
                  <a:srgbClr val="2DA2BF"/>
                </a:solidFill>
              </a:rPr>
              <a:t>x</a:t>
            </a:r>
            <a:r>
              <a:rPr lang="en-GB" sz="3200" dirty="0" smtClean="0">
                <a:solidFill>
                  <a:srgbClr val="2DA2BF"/>
                </a:solidFill>
              </a:rPr>
              <a:t>  </a:t>
            </a:r>
            <a:r>
              <a:rPr lang="en-GB" sz="3200" dirty="0" err="1" smtClean="0">
                <a:solidFill>
                  <a:srgbClr val="2DA2BF"/>
                </a:solidFill>
              </a:rPr>
              <a:t>shc</a:t>
            </a:r>
            <a:r>
              <a:rPr lang="en-GB" sz="3200" baseline="-25000" dirty="0" err="1" smtClean="0">
                <a:solidFill>
                  <a:srgbClr val="2DA2BF"/>
                </a:solidFill>
              </a:rPr>
              <a:t>water</a:t>
            </a:r>
            <a:r>
              <a:rPr lang="en-GB" sz="3200" dirty="0" smtClean="0">
                <a:solidFill>
                  <a:srgbClr val="2DA2BF"/>
                </a:solidFill>
              </a:rPr>
              <a:t> </a:t>
            </a:r>
            <a:r>
              <a:rPr lang="en-GB" sz="3200" dirty="0" err="1">
                <a:solidFill>
                  <a:srgbClr val="2DA2BF"/>
                </a:solidFill>
              </a:rPr>
              <a:t>x</a:t>
            </a:r>
            <a:r>
              <a:rPr lang="en-GB" sz="3200" dirty="0">
                <a:solidFill>
                  <a:srgbClr val="2DA2BF"/>
                </a:solidFill>
              </a:rPr>
              <a:t> temperature</a:t>
            </a:r>
            <a:r>
              <a:rPr lang="en-GB" sz="3200" dirty="0" smtClean="0">
                <a:solidFill>
                  <a:srgbClr val="2DA2BF"/>
                </a:solidFill>
              </a:rPr>
              <a:t> </a:t>
            </a:r>
            <a:r>
              <a:rPr lang="en-US" sz="3200" dirty="0" smtClean="0">
                <a:solidFill>
                  <a:srgbClr val="2DA2BF"/>
                </a:solidFill>
              </a:rPr>
              <a:t>rise</a:t>
            </a:r>
          </a:p>
          <a:p>
            <a:pPr lvl="1">
              <a:buNone/>
            </a:pPr>
            <a:r>
              <a:rPr lang="en-GB" sz="3200" dirty="0" smtClean="0">
                <a:solidFill>
                  <a:srgbClr val="2DA2BF"/>
                </a:solidFill>
              </a:rPr>
              <a:t>= </a:t>
            </a:r>
            <a:r>
              <a:rPr lang="en-GB" sz="3200" dirty="0">
                <a:solidFill>
                  <a:srgbClr val="2DA2BF"/>
                </a:solidFill>
              </a:rPr>
              <a:t>100 </a:t>
            </a:r>
            <a:r>
              <a:rPr lang="en-GB" sz="3200" dirty="0" err="1">
                <a:solidFill>
                  <a:srgbClr val="2DA2BF"/>
                </a:solidFill>
              </a:rPr>
              <a:t>x</a:t>
            </a:r>
            <a:r>
              <a:rPr lang="en-GB" sz="3200" dirty="0">
                <a:solidFill>
                  <a:srgbClr val="2DA2BF"/>
                </a:solidFill>
              </a:rPr>
              <a:t> 4.2 </a:t>
            </a:r>
            <a:r>
              <a:rPr lang="en-GB" sz="3200" dirty="0" err="1">
                <a:solidFill>
                  <a:srgbClr val="2DA2BF"/>
                </a:solidFill>
              </a:rPr>
              <a:t>x</a:t>
            </a:r>
            <a:r>
              <a:rPr lang="en-GB" sz="3200" dirty="0">
                <a:solidFill>
                  <a:srgbClr val="2DA2BF"/>
                </a:solidFill>
              </a:rPr>
              <a:t> 71 = 29820 J (for 1.48g) </a:t>
            </a:r>
            <a:endParaRPr lang="en-US" sz="3200" dirty="0" smtClean="0">
              <a:solidFill>
                <a:srgbClr val="2DA2BF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 for 1 mole of ethanol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505" y="1417638"/>
            <a:ext cx="8721221" cy="4525963"/>
          </a:xfrm>
        </p:spPr>
        <p:txBody>
          <a:bodyPr>
            <a:normAutofit fontScale="92500"/>
          </a:bodyPr>
          <a:lstStyle/>
          <a:p>
            <a:pPr lvl="1">
              <a:buFont typeface="Arial"/>
              <a:buChar char="•"/>
            </a:pPr>
            <a:r>
              <a:rPr lang="en-GB" sz="3200" dirty="0" smtClean="0">
                <a:solidFill>
                  <a:srgbClr val="2DA2BF"/>
                </a:solidFill>
              </a:rPr>
              <a:t>mass of fuel burned = 18.62-17.14 = 1.48g </a:t>
            </a:r>
            <a:endParaRPr lang="en-GB" sz="3200" dirty="0" smtClean="0">
              <a:solidFill>
                <a:schemeClr val="accent1"/>
              </a:solidFill>
            </a:endParaRPr>
          </a:p>
          <a:p>
            <a:pPr lvl="1">
              <a:buFont typeface="Arial"/>
              <a:buChar char="•"/>
            </a:pPr>
            <a:r>
              <a:rPr lang="en-GB" sz="3200" dirty="0" err="1" smtClean="0">
                <a:solidFill>
                  <a:schemeClr val="accent1"/>
                </a:solidFill>
              </a:rPr>
              <a:t>M</a:t>
            </a:r>
            <a:r>
              <a:rPr lang="en-GB" sz="3200" baseline="-25000" dirty="0" err="1" smtClean="0">
                <a:solidFill>
                  <a:schemeClr val="accent1"/>
                </a:solidFill>
              </a:rPr>
              <a:t>r</a:t>
            </a:r>
            <a:r>
              <a:rPr lang="en-GB" sz="3200" dirty="0" err="1">
                <a:solidFill>
                  <a:schemeClr val="accent1"/>
                </a:solidFill>
              </a:rPr>
              <a:t>(ethanol</a:t>
            </a:r>
            <a:r>
              <a:rPr lang="en-GB" sz="3200" dirty="0">
                <a:solidFill>
                  <a:schemeClr val="accent1"/>
                </a:solidFill>
              </a:rPr>
              <a:t>) = 46 (H=1, C=12, O=16) </a:t>
            </a:r>
            <a:endParaRPr lang="en-US" sz="3200" dirty="0">
              <a:solidFill>
                <a:schemeClr val="accent1"/>
              </a:solidFill>
            </a:endParaRPr>
          </a:p>
          <a:p>
            <a:pPr lvl="1">
              <a:buFont typeface="Arial"/>
              <a:buChar char="•"/>
            </a:pPr>
            <a:r>
              <a:rPr lang="en-GB" sz="3200" dirty="0">
                <a:solidFill>
                  <a:schemeClr val="accent1"/>
                </a:solidFill>
              </a:rPr>
              <a:t>therefore 1.48g ethanol = 1.48/46 = 0.03217 mol </a:t>
            </a:r>
            <a:endParaRPr lang="en-US" sz="3200" dirty="0">
              <a:solidFill>
                <a:schemeClr val="accent1"/>
              </a:solidFill>
            </a:endParaRPr>
          </a:p>
          <a:p>
            <a:pPr lvl="1">
              <a:buFont typeface="Arial"/>
              <a:buChar char="•"/>
            </a:pPr>
            <a:r>
              <a:rPr lang="en-GB" sz="3200" dirty="0">
                <a:solidFill>
                  <a:schemeClr val="accent1"/>
                </a:solidFill>
              </a:rPr>
              <a:t>scaling up to 1 mole of ethanol burned gives 29820 </a:t>
            </a:r>
            <a:r>
              <a:rPr lang="en-GB" sz="3200" dirty="0" err="1">
                <a:solidFill>
                  <a:schemeClr val="accent1"/>
                </a:solidFill>
              </a:rPr>
              <a:t>x</a:t>
            </a:r>
            <a:r>
              <a:rPr lang="en-GB" sz="3200" dirty="0">
                <a:solidFill>
                  <a:schemeClr val="accent1"/>
                </a:solidFill>
              </a:rPr>
              <a:t> 1 / 0.03217 = 926951 J </a:t>
            </a:r>
            <a:endParaRPr lang="en-US" sz="3200" dirty="0" smtClean="0">
              <a:solidFill>
                <a:schemeClr val="accent1"/>
              </a:solidFill>
            </a:endParaRPr>
          </a:p>
          <a:p>
            <a:endParaRPr lang="en-GB" dirty="0" smtClean="0"/>
          </a:p>
          <a:p>
            <a:pPr>
              <a:buNone/>
            </a:pPr>
            <a:r>
              <a:rPr lang="en-GB" dirty="0" smtClean="0"/>
              <a:t>    </a:t>
            </a:r>
            <a:r>
              <a:rPr lang="en-GB" dirty="0" smtClean="0">
                <a:solidFill>
                  <a:srgbClr val="660066"/>
                </a:solidFill>
              </a:rPr>
              <a:t>Answer</a:t>
            </a:r>
            <a:r>
              <a:rPr lang="en-GB" b="1" dirty="0">
                <a:solidFill>
                  <a:srgbClr val="660066"/>
                </a:solidFill>
              </a:rPr>
              <a:t>: molar enthalpy of combustion</a:t>
            </a:r>
            <a:r>
              <a:rPr lang="en-GB" dirty="0">
                <a:solidFill>
                  <a:srgbClr val="660066"/>
                </a:solidFill>
              </a:rPr>
              <a:t> of ethanol</a:t>
            </a:r>
            <a:r>
              <a:rPr lang="en-GB" dirty="0" smtClean="0">
                <a:solidFill>
                  <a:srgbClr val="660066"/>
                </a:solidFill>
              </a:rPr>
              <a:t> </a:t>
            </a:r>
          </a:p>
          <a:p>
            <a:pPr>
              <a:buNone/>
            </a:pPr>
            <a:r>
              <a:rPr lang="en-GB" dirty="0" smtClean="0">
                <a:solidFill>
                  <a:srgbClr val="660066"/>
                </a:solidFill>
              </a:rPr>
              <a:t>    = </a:t>
            </a:r>
            <a:r>
              <a:rPr lang="en-GB" b="1" dirty="0" smtClean="0">
                <a:solidFill>
                  <a:srgbClr val="660066"/>
                </a:solidFill>
              </a:rPr>
              <a:t> </a:t>
            </a:r>
            <a:r>
              <a:rPr lang="en-GB" b="1" dirty="0" err="1">
                <a:solidFill>
                  <a:srgbClr val="660066"/>
                </a:solidFill>
              </a:rPr>
              <a:t>ΔH</a:t>
            </a:r>
            <a:r>
              <a:rPr lang="en-GB" b="1" baseline="-25000" dirty="0" err="1">
                <a:solidFill>
                  <a:srgbClr val="660066"/>
                </a:solidFill>
              </a:rPr>
              <a:t>c</a:t>
            </a:r>
            <a:r>
              <a:rPr lang="en-GB" b="1" dirty="0" err="1">
                <a:solidFill>
                  <a:srgbClr val="660066"/>
                </a:solidFill>
              </a:rPr>
              <a:t>(ethanol</a:t>
            </a:r>
            <a:r>
              <a:rPr lang="en-GB" b="1" dirty="0">
                <a:solidFill>
                  <a:srgbClr val="660066"/>
                </a:solidFill>
              </a:rPr>
              <a:t>) =  </a:t>
            </a:r>
            <a:r>
              <a:rPr lang="en-GB" b="1" dirty="0" smtClean="0">
                <a:solidFill>
                  <a:srgbClr val="660066"/>
                </a:solidFill>
              </a:rPr>
              <a:t>- 927 </a:t>
            </a:r>
            <a:r>
              <a:rPr lang="en-GB" b="1" dirty="0">
                <a:solidFill>
                  <a:srgbClr val="660066"/>
                </a:solidFill>
              </a:rPr>
              <a:t>kJ/mol</a:t>
            </a:r>
            <a:r>
              <a:rPr lang="en-GB" dirty="0">
                <a:solidFill>
                  <a:srgbClr val="660066"/>
                </a:solidFill>
              </a:rPr>
              <a:t>  </a:t>
            </a:r>
            <a:endParaRPr lang="en-US" dirty="0">
              <a:solidFill>
                <a:srgbClr val="660066"/>
              </a:solidFill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985" y="457200"/>
            <a:ext cx="8229600" cy="1143000"/>
          </a:xfrm>
        </p:spPr>
        <p:txBody>
          <a:bodyPr/>
          <a:lstStyle/>
          <a:p>
            <a:r>
              <a:rPr lang="en-US" dirty="0" smtClean="0"/>
              <a:t>Experimental errors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8000"/>
                </a:solidFill>
              </a:rPr>
              <a:t>Heat loss to surroundings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Incomplete combustion of fuel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Formation of soot on calorimeter prevents heat transfer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Some fuel has evaporated so not all mass reduction is as a result of burning</a:t>
            </a:r>
            <a:endParaRPr lang="en-US" dirty="0">
              <a:solidFill>
                <a:srgbClr val="008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218</Words>
  <Application>Microsoft Macintosh PowerPoint</Application>
  <PresentationFormat>On-screen Show (4:3)</PresentationFormat>
  <Paragraphs>35</Paragraphs>
  <Slides>5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!OLE_LINK1</vt:lpstr>
      <vt:lpstr> Molar enthalpy of combustion</vt:lpstr>
      <vt:lpstr>Raw data</vt:lpstr>
      <vt:lpstr>Calculation heat released</vt:lpstr>
      <vt:lpstr>Calculation for 1 mole of ethanol</vt:lpstr>
      <vt:lpstr>Experimental errors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Sample calculation molar enthalpy of combustion</dc:title>
  <dc:creator>Client Admin</dc:creator>
  <cp:lastModifiedBy>Client Admin</cp:lastModifiedBy>
  <cp:revision>4</cp:revision>
  <dcterms:created xsi:type="dcterms:W3CDTF">2010-12-15T01:30:19Z</dcterms:created>
  <dcterms:modified xsi:type="dcterms:W3CDTF">2010-12-15T01:33:33Z</dcterms:modified>
</cp:coreProperties>
</file>